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316" r:id="rId3"/>
    <p:sldId id="317" r:id="rId4"/>
    <p:sldId id="318" r:id="rId5"/>
    <p:sldId id="315" r:id="rId6"/>
    <p:sldId id="286" r:id="rId7"/>
    <p:sldId id="288" r:id="rId8"/>
    <p:sldId id="313" r:id="rId9"/>
    <p:sldId id="290" r:id="rId10"/>
    <p:sldId id="314" r:id="rId11"/>
    <p:sldId id="292" r:id="rId12"/>
    <p:sldId id="291" r:id="rId13"/>
    <p:sldId id="293" r:id="rId14"/>
    <p:sldId id="294" r:id="rId15"/>
    <p:sldId id="295" r:id="rId16"/>
    <p:sldId id="319" r:id="rId17"/>
    <p:sldId id="320" r:id="rId18"/>
    <p:sldId id="321" r:id="rId19"/>
    <p:sldId id="322" r:id="rId20"/>
    <p:sldId id="323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>
        <p:scale>
          <a:sx n="70" d="100"/>
          <a:sy n="70" d="100"/>
        </p:scale>
        <p:origin x="76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6D78D-C766-4BD8-9B63-6BFBAF7E1234}" type="datetimeFigureOut">
              <a:rPr lang="zh-TW" altLang="en-US" smtClean="0"/>
              <a:t>2018/11/5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D22F-0702-45A9-90D9-17E6874011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29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0990" indent="-38099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200" dirty="0" smtClean="0"/>
              <a:t>Positively impact students around the world</a:t>
            </a:r>
          </a:p>
          <a:p>
            <a:pPr marL="380990" indent="-38099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200" dirty="0" smtClean="0"/>
              <a:t>Curriculum change</a:t>
            </a:r>
          </a:p>
          <a:p>
            <a:pPr marL="380990" indent="-38099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200" dirty="0" smtClean="0"/>
              <a:t>Student app development and entrepreneurship</a:t>
            </a:r>
          </a:p>
          <a:p>
            <a:pPr marL="380990" indent="-38099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200" dirty="0" smtClean="0"/>
              <a:t>Accelerate career opportunities and corporate hiring pipeline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933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0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7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0532" y="4643694"/>
            <a:ext cx="4910667" cy="577849"/>
          </a:xfrm>
        </p:spPr>
        <p:txBody>
          <a:bodyPr>
            <a:normAutofit/>
          </a:bodyPr>
          <a:lstStyle>
            <a:lvl1pPr marL="0" indent="0" algn="l">
              <a:buNone/>
              <a:defRPr sz="2133" baseline="0"/>
            </a:lvl1pPr>
          </a:lstStyle>
          <a:p>
            <a:pPr lvl="0"/>
            <a:r>
              <a:rPr lang="en-US" dirty="0" smtClean="0"/>
              <a:t>Click to edit Presenter, Team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50532" y="5151695"/>
            <a:ext cx="4910667" cy="493184"/>
          </a:xfrm>
        </p:spPr>
        <p:txBody>
          <a:bodyPr>
            <a:normAutofit/>
          </a:bodyPr>
          <a:lstStyle>
            <a:lvl1pPr marL="0" indent="0" algn="l">
              <a:buNone/>
              <a:defRPr sz="2133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50532" y="1667429"/>
            <a:ext cx="9766651" cy="992716"/>
          </a:xfrm>
        </p:spPr>
        <p:txBody>
          <a:bodyPr>
            <a:noAutofit/>
          </a:bodyPr>
          <a:lstStyle>
            <a:lvl1pPr marL="0" indent="0" algn="l">
              <a:buNone/>
              <a:defRPr sz="5333" b="1" baseline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0532" y="2667892"/>
            <a:ext cx="8055443" cy="650465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2200" y="6521788"/>
            <a:ext cx="403703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9585"/>
            <a:r>
              <a:rPr lang="en-US" sz="933" dirty="0">
                <a:solidFill>
                  <a:srgbClr val="999A98">
                    <a:lumMod val="60000"/>
                    <a:lumOff val="40000"/>
                  </a:srgbClr>
                </a:solidFill>
              </a:rPr>
              <a:t>© 2016,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7987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4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4E6D-0C99-4C35-9349-9A051EB3C02B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X36oOsjyoXA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hyperlink" Target="https://www.awseducate.com/signin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X36oOsjyoXA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tw/education/awseducat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7873" y="3090167"/>
            <a:ext cx="9766651" cy="1525900"/>
          </a:xfrm>
        </p:spPr>
        <p:txBody>
          <a:bodyPr/>
          <a:lstStyle/>
          <a:p>
            <a:r>
              <a:rPr lang="zh-TW" altLang="en-US" sz="4800" dirty="0" smtClean="0"/>
              <a:t>帳號申請與使用流程</a:t>
            </a:r>
            <a:r>
              <a:rPr lang="zh-TW" altLang="en-US" sz="4800" dirty="0"/>
              <a:t>介紹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34" y="1535641"/>
            <a:ext cx="7666251" cy="15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2" y="1190312"/>
            <a:ext cx="4296375" cy="4477375"/>
          </a:xfrm>
          <a:prstGeom prst="rect">
            <a:avLst/>
          </a:prstGeom>
        </p:spPr>
      </p:pic>
      <p:sp>
        <p:nvSpPr>
          <p:cNvPr id="4" name="文字方塊 7"/>
          <p:cNvSpPr txBox="1"/>
          <p:nvPr/>
        </p:nvSpPr>
        <p:spPr>
          <a:xfrm>
            <a:off x="5766164" y="5667687"/>
            <a:ext cx="642583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須至學校</a:t>
            </a:r>
            <a:r>
              <a:rPr kumimoji="1" lang="en-US" altLang="zh-TW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email</a:t>
            </a:r>
            <a:r>
              <a:rPr kumimoji="1" lang="zh-TW" altLang="en-US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信箱完成認證</a:t>
            </a:r>
          </a:p>
          <a:p>
            <a:r>
              <a:rPr kumimoji="1" lang="zh-TW" altLang="en-US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才算申請完成喔！</a:t>
            </a:r>
          </a:p>
        </p:txBody>
      </p:sp>
    </p:spTree>
    <p:extLst>
      <p:ext uri="{BB962C8B-B14F-4D97-AF65-F5344CB8AC3E}">
        <p14:creationId xmlns:p14="http://schemas.microsoft.com/office/powerpoint/2010/main" val="2864031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45572" y="6307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步驟一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  <p:pic>
        <p:nvPicPr>
          <p:cNvPr id="3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012" y="944238"/>
            <a:ext cx="5740400" cy="6985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32" y="2938241"/>
            <a:ext cx="11292550" cy="328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510732" y="2071378"/>
            <a:ext cx="10515600" cy="5782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Email </a:t>
            </a:r>
            <a:r>
              <a:rPr lang="zh-TW" altLang="en-US" sz="2400" smtClean="0"/>
              <a:t>信箱將收到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發出的認證要求信</a:t>
            </a:r>
            <a:endParaRPr lang="en-US" altLang="zh-TW" sz="2400" dirty="0"/>
          </a:p>
        </p:txBody>
      </p:sp>
      <p:sp>
        <p:nvSpPr>
          <p:cNvPr id="6" name="文字方塊 19"/>
          <p:cNvSpPr txBox="1"/>
          <p:nvPr/>
        </p:nvSpPr>
        <p:spPr>
          <a:xfrm>
            <a:off x="5961466" y="5111097"/>
            <a:ext cx="64258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點選網址後 完成認證</a:t>
            </a:r>
          </a:p>
        </p:txBody>
      </p:sp>
    </p:spTree>
    <p:extLst>
      <p:ext uri="{BB962C8B-B14F-4D97-AF65-F5344CB8AC3E}">
        <p14:creationId xmlns:p14="http://schemas.microsoft.com/office/powerpoint/2010/main" val="47131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44" y="437897"/>
            <a:ext cx="8680263" cy="5854525"/>
          </a:xfrm>
          <a:prstGeom prst="rect">
            <a:avLst/>
          </a:prstGeom>
        </p:spPr>
      </p:pic>
      <p:sp>
        <p:nvSpPr>
          <p:cNvPr id="3" name="文字方塊 7"/>
          <p:cNvSpPr txBox="1"/>
          <p:nvPr/>
        </p:nvSpPr>
        <p:spPr>
          <a:xfrm>
            <a:off x="6711195" y="5215204"/>
            <a:ext cx="4839121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8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將條款視窗卷軸拉至最下端，</a:t>
            </a:r>
            <a:endParaRPr kumimoji="1" lang="en-US" altLang="zh-TW" sz="2800" dirty="0" smtClean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r>
              <a:rPr kumimoji="1" lang="zh-TW" altLang="en-US" sz="28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選取</a:t>
            </a:r>
            <a:r>
              <a:rPr kumimoji="1" lang="en-US" altLang="zh-TW" sz="28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I Agree</a:t>
            </a:r>
            <a:r>
              <a:rPr kumimoji="1" lang="zh-TW" altLang="en-US" sz="28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並按</a:t>
            </a:r>
            <a:r>
              <a:rPr kumimoji="1" lang="en-US" altLang="zh-TW" sz="28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SUBMIT</a:t>
            </a:r>
            <a:endParaRPr kumimoji="1" lang="zh-TW" altLang="en-US" sz="28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4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907"/>
            <a:ext cx="12192000" cy="2865849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456105" y="1904042"/>
            <a:ext cx="10515600" cy="9467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Email </a:t>
            </a:r>
            <a:r>
              <a:rPr lang="zh-TW" altLang="en-US" sz="2400" smtClean="0"/>
              <a:t>信箱將再收到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發出的信，代表已順利完成認證。</a:t>
            </a:r>
          </a:p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AWS</a:t>
            </a:r>
            <a:r>
              <a:rPr lang="zh-TW" altLang="en-US" sz="2400" smtClean="0"/>
              <a:t>將開始審查您的帳號，約三天左右會收到審查結果的信件。</a:t>
            </a:r>
          </a:p>
          <a:p>
            <a:pPr marL="514350" indent="-514350">
              <a:buFont typeface="Arial" panose="020B0604020202020204" pitchFamily="34" charset="0"/>
              <a:buAutoNum type="ea1ChtPeriod"/>
            </a:pPr>
            <a:endParaRPr lang="en-US" altLang="zh-TW" sz="2400" dirty="0"/>
          </a:p>
        </p:txBody>
      </p:sp>
      <p:pic>
        <p:nvPicPr>
          <p:cNvPr id="4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38" y="543244"/>
            <a:ext cx="5054600" cy="6731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32509" y="66867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步驟二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97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332509" y="1771822"/>
            <a:ext cx="10515600" cy="4927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zh-TW" altLang="en-US" sz="2400" smtClean="0"/>
              <a:t>認證約三天後會收到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的認證通過信，您將可以領取</a:t>
            </a:r>
            <a:r>
              <a:rPr lang="en-US" altLang="zh-TW" sz="2400" smtClean="0"/>
              <a:t>credit</a:t>
            </a:r>
            <a:r>
              <a:rPr lang="zh-TW" altLang="en-US" sz="2400" smtClean="0"/>
              <a:t> </a:t>
            </a:r>
            <a:endParaRPr lang="zh-TW" altLang="en-US" sz="2400" dirty="0"/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454" y="2490531"/>
            <a:ext cx="7692261" cy="3693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76" y="610229"/>
            <a:ext cx="4546600" cy="6350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6"/>
          <p:cNvSpPr txBox="1"/>
          <p:nvPr/>
        </p:nvSpPr>
        <p:spPr>
          <a:xfrm>
            <a:off x="426429" y="3619064"/>
            <a:ext cx="64258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點選設定你的帳號密碼</a:t>
            </a:r>
            <a:endParaRPr kumimoji="1" lang="zh-TW" altLang="en-US" sz="24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cxnSp>
        <p:nvCxnSpPr>
          <p:cNvPr id="6" name="直線箭頭接點 3"/>
          <p:cNvCxnSpPr/>
          <p:nvPr/>
        </p:nvCxnSpPr>
        <p:spPr>
          <a:xfrm>
            <a:off x="3668751" y="3824868"/>
            <a:ext cx="568712" cy="4678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標題 1"/>
          <p:cNvSpPr txBox="1">
            <a:spLocks/>
          </p:cNvSpPr>
          <p:nvPr/>
        </p:nvSpPr>
        <p:spPr>
          <a:xfrm>
            <a:off x="332509" y="5824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步驟三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-1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07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29" y="1501059"/>
            <a:ext cx="5437885" cy="5267488"/>
          </a:xfrm>
          <a:prstGeom prst="rect">
            <a:avLst/>
          </a:prstGeom>
        </p:spPr>
      </p:pic>
      <p:sp>
        <p:nvSpPr>
          <p:cNvPr id="3" name="文字方塊 8"/>
          <p:cNvSpPr txBox="1"/>
          <p:nvPr/>
        </p:nvSpPr>
        <p:spPr>
          <a:xfrm>
            <a:off x="114195" y="3164315"/>
            <a:ext cx="338728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kumimoji="1" lang="en-US" altLang="zh-TW" sz="24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r>
              <a:rPr kumimoji="1"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設定完成後</a:t>
            </a:r>
            <a:endParaRPr kumimoji="1" lang="en-US" altLang="zh-TW" sz="24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r>
              <a:rPr kumimoji="1"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未來登入</a:t>
            </a:r>
            <a:r>
              <a:rPr kumimoji="1" lang="en-US" altLang="zh-TW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AWS Educate</a:t>
            </a:r>
            <a:endParaRPr kumimoji="1" lang="zh-TW" altLang="en-US" sz="24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r>
              <a:rPr kumimoji="1"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將使用此組帳號密碼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257EC4D-4C5D-4ECA-BE1D-41B9DA16781E}"/>
              </a:ext>
            </a:extLst>
          </p:cNvPr>
          <p:cNvSpPr txBox="1">
            <a:spLocks/>
          </p:cNvSpPr>
          <p:nvPr/>
        </p:nvSpPr>
        <p:spPr>
          <a:xfrm>
            <a:off x="332509" y="264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kumimoji="1" lang="en-US" altLang="zh-TW" dirty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dirty="0">
                <a:latin typeface="Amazon Ember" panose="02000000000000000000" pitchFamily="2" charset="0"/>
              </a:rPr>
              <a:t>認證範例</a:t>
            </a:r>
            <a:r>
              <a:rPr kumimoji="1" lang="en-US" altLang="zh-TW" dirty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dirty="0">
                <a:latin typeface="Amazon Ember" panose="02000000000000000000" pitchFamily="2" charset="0"/>
              </a:rPr>
              <a:t>步驟三</a:t>
            </a:r>
            <a:r>
              <a:rPr kumimoji="1" lang="en-US" altLang="zh-TW" dirty="0">
                <a:latin typeface="Amazon Ember" panose="02000000000000000000" pitchFamily="2" charset="0"/>
                <a:ea typeface="Amazon Ember" panose="02000000000000000000" pitchFamily="2" charset="0"/>
              </a:rPr>
              <a:t>-2</a:t>
            </a:r>
            <a:endParaRPr kumimoji="1" lang="zh-TW" altLang="en-US" dirty="0">
              <a:latin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使用方式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AWS Educate Student Portal </a:t>
            </a:r>
            <a:endParaRPr lang="zh-TW" altLang="en-US" dirty="0"/>
          </a:p>
        </p:txBody>
      </p:sp>
      <p:pic>
        <p:nvPicPr>
          <p:cNvPr id="4" name="Picture 1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10" y="238398"/>
            <a:ext cx="7392814" cy="415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b="1" dirty="0">
                <a:solidFill>
                  <a:srgbClr val="40404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登入</a:t>
            </a:r>
            <a:r>
              <a:rPr kumimoji="1" lang="en-US" altLang="zh-TW" b="1" dirty="0">
                <a:solidFill>
                  <a:srgbClr val="404040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AWS Educate Student Portal</a:t>
            </a:r>
            <a:endParaRPr kumimoji="1" lang="zh-TW" altLang="en-US" b="1" dirty="0">
              <a:solidFill>
                <a:srgbClr val="404040"/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45754" y="2016087"/>
            <a:ext cx="546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登入畫面網址：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www.awseducate.com/signin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54" y="2881757"/>
            <a:ext cx="10297962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9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"/>
            <a:ext cx="12193200" cy="6854400"/>
          </a:xfrm>
          <a:prstGeom prst="rect">
            <a:avLst/>
          </a:prstGeom>
        </p:spPr>
      </p:pic>
      <p:cxnSp>
        <p:nvCxnSpPr>
          <p:cNvPr id="3" name="直線箭頭接點 11"/>
          <p:cNvCxnSpPr/>
          <p:nvPr/>
        </p:nvCxnSpPr>
        <p:spPr>
          <a:xfrm flipH="1">
            <a:off x="1861851" y="4178016"/>
            <a:ext cx="721059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4087258"/>
            <a:ext cx="1861851" cy="29081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82911" y="3977961"/>
            <a:ext cx="146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點擊此連</a:t>
            </a:r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結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73" y="499265"/>
            <a:ext cx="6033263" cy="6043811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74177" y="1308551"/>
            <a:ext cx="5330588" cy="47754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20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選擇你想學的</a:t>
            </a:r>
            <a:r>
              <a:rPr lang="en-US" sz="2000" dirty="0" smtClean="0">
                <a:solidFill>
                  <a:schemeClr val="accent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Cloud Career Pathway</a:t>
            </a:r>
            <a:r>
              <a:rPr lang="zh-TW" altLang="en-US" sz="2000" dirty="0" smtClean="0">
                <a:latin typeface="Amazon Ember" panose="02000000000000000000" pitchFamily="2" charset="0"/>
              </a:rPr>
              <a:t>。你可以先點選「</a:t>
            </a:r>
            <a:r>
              <a:rPr lang="en-US" altLang="zh-TW" sz="2000" dirty="0" smtClean="0">
                <a:latin typeface="Amazon Ember" panose="02000000000000000000" pitchFamily="2" charset="0"/>
              </a:rPr>
              <a:t>LEARN MORE</a:t>
            </a:r>
            <a:r>
              <a:rPr lang="zh-TW" altLang="en-US" sz="2000" dirty="0" smtClean="0">
                <a:latin typeface="Amazon Ember" panose="02000000000000000000" pitchFamily="2" charset="0"/>
              </a:rPr>
              <a:t>」了解課程內容，再點選「</a:t>
            </a:r>
            <a:r>
              <a:rPr lang="en-US" altLang="zh-TW" sz="2000" dirty="0" smtClean="0">
                <a:latin typeface="Amazon Ember" panose="02000000000000000000" pitchFamily="2" charset="0"/>
              </a:rPr>
              <a:t>START</a:t>
            </a:r>
            <a:r>
              <a:rPr lang="zh-TW" altLang="en-US" sz="2000" dirty="0" smtClean="0">
                <a:latin typeface="Amazon Ember" panose="02000000000000000000" pitchFamily="2" charset="0"/>
              </a:rPr>
              <a:t>」開始 </a:t>
            </a:r>
            <a:r>
              <a:rPr lang="en-US" altLang="zh-TW" sz="2000" dirty="0" smtClean="0">
                <a:latin typeface="Amazon Ember" panose="02000000000000000000" pitchFamily="2" charset="0"/>
              </a:rPr>
              <a:t>(</a:t>
            </a:r>
            <a:r>
              <a:rPr lang="zh-TW" altLang="en-US" sz="2000" dirty="0" smtClean="0">
                <a:latin typeface="Amazon Ember" panose="02000000000000000000" pitchFamily="2" charset="0"/>
              </a:rPr>
              <a:t>請允許彈出式視窗</a:t>
            </a:r>
            <a:r>
              <a:rPr lang="en-US" altLang="zh-TW" sz="2000" dirty="0" smtClean="0">
                <a:latin typeface="Amazon Ember" panose="02000000000000000000" pitchFamily="2" charset="0"/>
              </a:rPr>
              <a:t>)</a:t>
            </a:r>
            <a:r>
              <a:rPr lang="zh-TW" altLang="en-US" sz="2000" dirty="0" smtClean="0">
                <a:latin typeface="Amazon Ember" panose="02000000000000000000" pitchFamily="2" charset="0"/>
              </a:rPr>
              <a:t>。</a:t>
            </a:r>
            <a:endParaRPr lang="en-US" altLang="zh-TW" sz="2000" dirty="0" smtClean="0">
              <a:latin typeface="Amazon Ember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zh-TW" altLang="en-US" sz="20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如果你只是想對</a:t>
            </a:r>
            <a:r>
              <a:rPr lang="en-US" altLang="zh-TW" sz="20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cloud computing</a:t>
            </a:r>
            <a:r>
              <a:rPr lang="zh-TW" altLang="en-US" sz="20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有基礎概念，可學習「</a:t>
            </a:r>
            <a:r>
              <a:rPr lang="en-US" altLang="zh-TW" sz="20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Cloud Computing 101</a:t>
            </a:r>
            <a:r>
              <a:rPr lang="zh-TW" altLang="en-US" sz="20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」；如果你想具有基礎的雲端運算的工作技能，可學習「</a:t>
            </a:r>
            <a:r>
              <a:rPr lang="en-US" altLang="zh-TW" sz="20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Cloud Support Engineer</a:t>
            </a:r>
            <a:r>
              <a:rPr lang="zh-TW" altLang="en-US" sz="20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」。</a:t>
            </a:r>
            <a:endParaRPr lang="en-US" sz="2000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2869" y="4380932"/>
            <a:ext cx="65309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/>
              <a:t>現在學生</a:t>
            </a:r>
            <a:r>
              <a:rPr lang="zh-TW" altLang="en-US" sz="2400" dirty="0" smtClean="0"/>
              <a:t>只要學習完「</a:t>
            </a:r>
            <a:r>
              <a:rPr lang="en-US" altLang="zh-TW" sz="2400" dirty="0" smtClean="0">
                <a:solidFill>
                  <a:schemeClr val="accent1"/>
                </a:solidFill>
              </a:rPr>
              <a:t>Cloud </a:t>
            </a:r>
            <a:r>
              <a:rPr lang="en-US" altLang="zh-TW" sz="2400" dirty="0">
                <a:solidFill>
                  <a:schemeClr val="accent1"/>
                </a:solidFill>
              </a:rPr>
              <a:t>Support </a:t>
            </a:r>
            <a:r>
              <a:rPr lang="en-US" altLang="zh-TW" sz="2400" dirty="0" smtClean="0">
                <a:solidFill>
                  <a:schemeClr val="accent1"/>
                </a:solidFill>
              </a:rPr>
              <a:t>Engineer</a:t>
            </a:r>
            <a:r>
              <a:rPr lang="zh-TW" altLang="en-US" sz="2400" dirty="0" smtClean="0"/>
              <a:t>」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 </a:t>
            </a:r>
            <a:r>
              <a:rPr lang="en-US" altLang="zh-TW" sz="2400" dirty="0"/>
              <a:t>Career </a:t>
            </a:r>
            <a:r>
              <a:rPr lang="en-US" altLang="zh-TW" sz="2400" dirty="0" smtClean="0"/>
              <a:t>Pathway </a:t>
            </a:r>
            <a:r>
              <a:rPr lang="zh-TW" altLang="en-US" sz="2400" dirty="0"/>
              <a:t>得到認證徽章</a:t>
            </a:r>
            <a:r>
              <a:rPr lang="zh-TW" altLang="en-US" sz="2400" dirty="0" smtClean="0"/>
              <a:t>，就</a:t>
            </a:r>
            <a:r>
              <a:rPr lang="zh-TW" altLang="en-US" sz="2400" dirty="0"/>
              <a:t>有機會</a:t>
            </a:r>
            <a:r>
              <a:rPr lang="zh-TW" altLang="en-US" sz="2400" dirty="0" smtClean="0"/>
              <a:t>來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b="1" dirty="0" smtClean="0">
                <a:solidFill>
                  <a:srgbClr val="FF0000"/>
                </a:solidFill>
              </a:rPr>
              <a:t>亞馬遜</a:t>
            </a:r>
            <a:r>
              <a:rPr lang="en-US" altLang="zh-TW" sz="2400" b="1" dirty="0">
                <a:solidFill>
                  <a:srgbClr val="FF0000"/>
                </a:solidFill>
              </a:rPr>
              <a:t>AWS</a:t>
            </a:r>
            <a:r>
              <a:rPr lang="zh-TW" altLang="en-US" sz="2400" b="1" dirty="0">
                <a:solidFill>
                  <a:srgbClr val="FF0000"/>
                </a:solidFill>
              </a:rPr>
              <a:t>面試實習生或是正職</a:t>
            </a:r>
            <a:r>
              <a:rPr lang="zh-TW" altLang="en-US" sz="2400" dirty="0"/>
              <a:t> 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zh-TW" altLang="en-US" sz="2400" dirty="0"/>
              <a:t>面試時一定會問到</a:t>
            </a:r>
            <a:r>
              <a:rPr lang="en-US" altLang="zh-TW" sz="2400" dirty="0"/>
              <a:t>AWS Educate </a:t>
            </a:r>
            <a:r>
              <a:rPr lang="zh-TW" altLang="en-US" sz="2400" dirty="0"/>
              <a:t>和 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Cloud </a:t>
            </a:r>
            <a:r>
              <a:rPr lang="en-US" altLang="zh-TW" sz="2400" dirty="0"/>
              <a:t>Support Engineer Career </a:t>
            </a:r>
            <a:r>
              <a:rPr lang="en-US" altLang="zh-TW" sz="2400" dirty="0" smtClean="0"/>
              <a:t>Pathway</a:t>
            </a:r>
            <a:br>
              <a:rPr lang="en-US" altLang="zh-TW" sz="2400" dirty="0" smtClean="0"/>
            </a:br>
            <a:r>
              <a:rPr lang="zh-TW" altLang="en-US" sz="2400" dirty="0" smtClean="0"/>
              <a:t>的</a:t>
            </a:r>
            <a:r>
              <a:rPr lang="zh-TW" altLang="en-US" sz="2400" dirty="0"/>
              <a:t>相關問題</a:t>
            </a:r>
            <a:r>
              <a:rPr lang="en-US" altLang="zh-TW" sz="2400" dirty="0"/>
              <a:t>)!!!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431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08" y="621670"/>
            <a:ext cx="4523977" cy="834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17" y="12606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mazon Ember" panose="02000000000000000000" pitchFamily="2" charset="0"/>
              </a:rPr>
              <a:t>加入 </a:t>
            </a:r>
            <a:r>
              <a:rPr lang="en-US" dirty="0" smtClean="0">
                <a:solidFill>
                  <a:schemeClr val="accent2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AWS Educate </a:t>
            </a:r>
            <a:r>
              <a:rPr lang="en-US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/>
            </a:r>
            <a:br>
              <a:rPr lang="en-US" dirty="0" smtClean="0">
                <a:latin typeface="Amazon Ember" panose="02000000000000000000" pitchFamily="2" charset="0"/>
                <a:ea typeface="Amazon Ember" panose="02000000000000000000" pitchFamily="2" charset="0"/>
              </a:rPr>
            </a:br>
            <a:r>
              <a:rPr lang="zh-TW" altLang="en-US" dirty="0" smtClean="0">
                <a:latin typeface="Amazon Ember" panose="02000000000000000000" pitchFamily="2" charset="0"/>
              </a:rPr>
              <a:t>遨遊雲端</a:t>
            </a:r>
            <a:r>
              <a:rPr lang="en-US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    </a:t>
            </a:r>
            <a:r>
              <a:rPr lang="zh-TW" altLang="en-US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  </a:t>
            </a:r>
            <a:r>
              <a:rPr lang="zh-TW" altLang="en-US" dirty="0" smtClean="0">
                <a:latin typeface="Amazon Ember" panose="02000000000000000000" pitchFamily="2" charset="0"/>
              </a:rPr>
              <a:t>錦繡前程</a:t>
            </a:r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186" y="1829141"/>
            <a:ext cx="7020196" cy="6124325"/>
          </a:xfrm>
          <a:effectLst>
            <a:glow rad="101600">
              <a:srgbClr val="DAFCFB">
                <a:alpha val="60000"/>
              </a:srgbClr>
            </a:glow>
          </a:effectLst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zh-TW" altLang="en-US" sz="2000" b="1" u="sng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為學生</a:t>
            </a:r>
            <a:r>
              <a:rPr lang="en-US" altLang="zh-TW" sz="2000" b="1" u="sng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:</a:t>
            </a:r>
            <a:endParaRPr lang="en-US" altLang="zh-TW" sz="2000" u="sng" dirty="0" smtClean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1600" dirty="0" smtClean="0">
                <a:latin typeface="Amazon Ember" panose="02000000000000000000" pitchFamily="2" charset="0"/>
              </a:rPr>
              <a:t>提</a:t>
            </a:r>
            <a:r>
              <a:rPr lang="zh-TW" altLang="en-US" sz="1600" dirty="0">
                <a:latin typeface="Amazon Ember" panose="02000000000000000000" pitchFamily="2" charset="0"/>
              </a:rPr>
              <a:t>供</a:t>
            </a:r>
            <a:r>
              <a:rPr lang="zh-TW" altLang="en-US" sz="1600" dirty="0" smtClean="0">
                <a:latin typeface="Amazon Ember" panose="02000000000000000000" pitchFamily="2" charset="0"/>
              </a:rPr>
              <a:t>多至</a:t>
            </a:r>
            <a:r>
              <a:rPr lang="en-US" altLang="zh-TW" sz="1600" dirty="0" smtClean="0">
                <a:latin typeface="Amazon Ember" panose="02000000000000000000" pitchFamily="2" charset="0"/>
              </a:rPr>
              <a:t>12</a:t>
            </a:r>
            <a:r>
              <a:rPr lang="zh-TW" altLang="en-US" sz="1600" dirty="0" smtClean="0">
                <a:latin typeface="Amazon Ember" panose="02000000000000000000" pitchFamily="2" charset="0"/>
              </a:rPr>
              <a:t>種</a:t>
            </a:r>
            <a:r>
              <a:rPr lang="zh-TW" altLang="en-US" sz="1600" b="1" dirty="0" smtClean="0">
                <a:solidFill>
                  <a:srgbClr val="029EEC"/>
                </a:solidFill>
                <a:latin typeface="Amazon Ember" panose="02000000000000000000" pitchFamily="2" charset="0"/>
              </a:rPr>
              <a:t>免</a:t>
            </a:r>
            <a:r>
              <a:rPr lang="zh-TW" altLang="en-US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費的</a:t>
            </a:r>
            <a:r>
              <a:rPr lang="zh-TW" altLang="en-US" sz="1600" dirty="0">
                <a:latin typeface="Amazon Ember" panose="02000000000000000000" pitchFamily="2" charset="0"/>
              </a:rPr>
              <a:t>雲端就業途徑</a:t>
            </a:r>
            <a:r>
              <a:rPr lang="en-US" sz="1600" dirty="0">
                <a:latin typeface="Amazon Ember" panose="02000000000000000000" pitchFamily="2" charset="0"/>
                <a:ea typeface="Amazon Ember" panose="02000000000000000000" pitchFamily="2" charset="0"/>
              </a:rPr>
              <a:t> (Cloud Career </a:t>
            </a:r>
            <a:r>
              <a:rPr lang="en-US" sz="16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Pathway</a:t>
            </a:r>
            <a:r>
              <a:rPr lang="en-US" sz="1600" dirty="0">
                <a:latin typeface="Amazon Ember" panose="02000000000000000000" pitchFamily="2" charset="0"/>
                <a:ea typeface="Amazon Ember" panose="02000000000000000000" pitchFamily="2" charset="0"/>
              </a:rPr>
              <a:t>) </a:t>
            </a:r>
            <a:r>
              <a:rPr lang="zh-TW" altLang="en-US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學習課</a:t>
            </a:r>
            <a:r>
              <a:rPr lang="zh-TW" altLang="en-US" sz="1600" b="1" dirty="0" smtClean="0">
                <a:solidFill>
                  <a:srgbClr val="029EEC"/>
                </a:solidFill>
                <a:latin typeface="Amazon Ember" panose="02000000000000000000" pitchFamily="2" charset="0"/>
              </a:rPr>
              <a:t>程及線</a:t>
            </a:r>
            <a:r>
              <a:rPr lang="zh-TW" altLang="en-US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上練</a:t>
            </a:r>
            <a:r>
              <a:rPr lang="zh-TW" altLang="en-US" sz="1600" b="1" dirty="0" smtClean="0">
                <a:solidFill>
                  <a:srgbClr val="029EEC"/>
                </a:solidFill>
                <a:latin typeface="Amazon Ember" panose="02000000000000000000" pitchFamily="2" charset="0"/>
              </a:rPr>
              <a:t>習</a:t>
            </a:r>
            <a:r>
              <a:rPr lang="zh-TW" altLang="en-US" sz="1600" dirty="0" smtClean="0">
                <a:latin typeface="Amazon Ember" panose="02000000000000000000" pitchFamily="2" charset="0"/>
              </a:rPr>
              <a:t>。</a:t>
            </a:r>
            <a:endParaRPr lang="en-US" altLang="zh-TW" sz="1600" dirty="0" smtClean="0">
              <a:latin typeface="Amazon Ember" panose="02000000000000000000" pitchFamily="2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1600" dirty="0" smtClean="0">
                <a:latin typeface="Amazon Ember" panose="02000000000000000000" pitchFamily="2" charset="0"/>
              </a:rPr>
              <a:t>完</a:t>
            </a:r>
            <a:r>
              <a:rPr lang="zh-TW" altLang="en-US" sz="1600" dirty="0">
                <a:latin typeface="Amazon Ember" panose="02000000000000000000" pitchFamily="2" charset="0"/>
              </a:rPr>
              <a:t>成學程後</a:t>
            </a:r>
            <a:r>
              <a:rPr lang="zh-TW" altLang="en-US" sz="1600" dirty="0" smtClean="0">
                <a:latin typeface="Amazon Ember" panose="02000000000000000000" pitchFamily="2" charset="0"/>
              </a:rPr>
              <a:t>可獲得專業的</a:t>
            </a:r>
            <a:r>
              <a:rPr lang="en-US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AWS Educate</a:t>
            </a:r>
            <a:r>
              <a:rPr lang="zh-TW" altLang="en-US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結業證書和徽章</a:t>
            </a:r>
            <a:r>
              <a:rPr lang="zh-TW" altLang="en-US" sz="1600" dirty="0">
                <a:latin typeface="Amazon Ember" panose="02000000000000000000" pitchFamily="2" charset="0"/>
              </a:rPr>
              <a:t>，以此證明學生擁</a:t>
            </a:r>
            <a:r>
              <a:rPr lang="zh-TW" altLang="en-US" sz="1600" dirty="0" smtClean="0">
                <a:latin typeface="Amazon Ember" panose="02000000000000000000" pitchFamily="2" charset="0"/>
              </a:rPr>
              <a:t>有此雲</a:t>
            </a:r>
            <a:r>
              <a:rPr lang="zh-TW" altLang="en-US" sz="1600" dirty="0">
                <a:latin typeface="Amazon Ember" panose="02000000000000000000" pitchFamily="2" charset="0"/>
              </a:rPr>
              <a:t>端技</a:t>
            </a:r>
            <a:r>
              <a:rPr lang="zh-TW" altLang="en-US" sz="1600" dirty="0" smtClean="0">
                <a:latin typeface="Amazon Ember" panose="02000000000000000000" pitchFamily="2" charset="0"/>
              </a:rPr>
              <a:t>能並能在工作中運用</a:t>
            </a:r>
            <a:endParaRPr lang="en-US" altLang="zh-TW" sz="1600" dirty="0" smtClean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1600" dirty="0">
                <a:solidFill>
                  <a:prstClr val="black"/>
                </a:solidFill>
                <a:latin typeface="Amazon Ember" panose="02000000000000000000" pitchFamily="2" charset="0"/>
              </a:rPr>
              <a:t>學生至多可獲得</a:t>
            </a:r>
            <a:r>
              <a:rPr lang="zh-TW" altLang="en-US" sz="1600" b="1" dirty="0" smtClean="0">
                <a:solidFill>
                  <a:srgbClr val="029EEC"/>
                </a:solidFill>
                <a:latin typeface="Amazon Ember" panose="02000000000000000000" pitchFamily="2" charset="0"/>
              </a:rPr>
              <a:t>免費的</a:t>
            </a:r>
            <a:r>
              <a:rPr lang="en-US" sz="1600" b="1" dirty="0" smtClean="0">
                <a:solidFill>
                  <a:srgbClr val="029EEC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$100</a:t>
            </a:r>
            <a:r>
              <a:rPr lang="zh-TW" altLang="en-US" sz="1600" b="1" dirty="0" smtClean="0">
                <a:solidFill>
                  <a:srgbClr val="029EEC"/>
                </a:solidFill>
                <a:latin typeface="Amazon Ember" panose="02000000000000000000" pitchFamily="2" charset="0"/>
              </a:rPr>
              <a:t>美元</a:t>
            </a:r>
            <a:r>
              <a:rPr lang="zh-TW" altLang="en-US" sz="1600" dirty="0">
                <a:solidFill>
                  <a:prstClr val="black"/>
                </a:solidFill>
                <a:latin typeface="Amazon Ember" panose="02000000000000000000" pitchFamily="2" charset="0"/>
              </a:rPr>
              <a:t>積分</a:t>
            </a:r>
            <a:r>
              <a:rPr lang="en-US" sz="1600" dirty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Amazon Ember" panose="02000000000000000000" pitchFamily="2" charset="0"/>
              </a:rPr>
              <a:t>積分為每年更新制</a:t>
            </a:r>
            <a:r>
              <a:rPr lang="en-US" sz="1600" dirty="0" smtClean="0">
                <a:solidFill>
                  <a:prstClr val="black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zh-TW" altLang="en-US" sz="1600" dirty="0" smtClean="0">
                <a:latin typeface="Amazon Ember" panose="02000000000000000000" pitchFamily="2" charset="0"/>
              </a:rPr>
              <a:t>提供</a:t>
            </a:r>
            <a:r>
              <a:rPr lang="en-US" altLang="zh-TW" sz="16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AWS</a:t>
            </a:r>
            <a:r>
              <a:rPr lang="zh-TW" altLang="en-US" sz="1600" dirty="0" smtClean="0">
                <a:latin typeface="Amazon Ember" panose="02000000000000000000" pitchFamily="2" charset="0"/>
              </a:rPr>
              <a:t>徵才公佈欄，讓學生</a:t>
            </a:r>
            <a:r>
              <a:rPr lang="zh-TW" altLang="en-US" sz="1600" b="1" dirty="0" smtClean="0">
                <a:solidFill>
                  <a:srgbClr val="029EEC"/>
                </a:solidFill>
                <a:latin typeface="Amazon Ember" panose="02000000000000000000" pitchFamily="2" charset="0"/>
              </a:rPr>
              <a:t>獲取頂尖科技公司徵才通報</a:t>
            </a:r>
            <a:r>
              <a:rPr lang="zh-TW" altLang="en-US" sz="1600" dirty="0" smtClean="0">
                <a:latin typeface="Amazon Ember" panose="02000000000000000000" pitchFamily="2" charset="0"/>
              </a:rPr>
              <a:t>並找到合適的雲端工作</a:t>
            </a:r>
            <a:endParaRPr lang="en-US" altLang="zh-TW" sz="1600" dirty="0" smtClean="0">
              <a:latin typeface="Amazon Ember" panose="02000000000000000000" pitchFamily="2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1600" dirty="0">
                <a:latin typeface="Amazon Ember" panose="02000000000000000000" pitchFamily="2" charset="0"/>
              </a:rPr>
              <a:t>新增的</a:t>
            </a:r>
            <a:r>
              <a:rPr lang="en-US" altLang="zh-TW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Classroom</a:t>
            </a:r>
            <a:r>
              <a:rPr lang="zh-TW" altLang="en-US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功能</a:t>
            </a:r>
            <a:r>
              <a:rPr lang="zh-TW" altLang="en-US" sz="1600" dirty="0">
                <a:latin typeface="Amazon Ember" panose="02000000000000000000" pitchFamily="2" charset="0"/>
              </a:rPr>
              <a:t>，讓教師可以輕鬆地把自己課堂中的學生都加到屬於自己的平台中；不僅能夠有效的管理自己的學生，還能穰每位學生都</a:t>
            </a:r>
            <a:r>
              <a:rPr lang="zh-TW" altLang="en-US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額外多獲得</a:t>
            </a:r>
            <a:r>
              <a:rPr lang="en-US" altLang="zh-TW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$50</a:t>
            </a:r>
            <a:r>
              <a:rPr lang="zh-TW" altLang="en-US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美元</a:t>
            </a:r>
            <a:r>
              <a:rPr lang="zh-TW" altLang="en-US" sz="1600" dirty="0">
                <a:latin typeface="Amazon Ember" panose="02000000000000000000" pitchFamily="2" charset="0"/>
              </a:rPr>
              <a:t>的</a:t>
            </a:r>
            <a:r>
              <a:rPr lang="en-US" altLang="zh-TW" sz="1600" dirty="0">
                <a:latin typeface="Amazon Ember" panose="02000000000000000000" pitchFamily="2" charset="0"/>
              </a:rPr>
              <a:t>AWS</a:t>
            </a:r>
            <a:r>
              <a:rPr lang="zh-TW" altLang="en-US" sz="1600" dirty="0">
                <a:latin typeface="Amazon Ember" panose="02000000000000000000" pitchFamily="2" charset="0"/>
              </a:rPr>
              <a:t>額度來做使</a:t>
            </a:r>
            <a:r>
              <a:rPr lang="zh-TW" altLang="en-US" sz="1600" dirty="0" smtClean="0">
                <a:latin typeface="Amazon Ember" panose="02000000000000000000" pitchFamily="2" charset="0"/>
              </a:rPr>
              <a:t>用</a:t>
            </a:r>
            <a:endParaRPr lang="en-US" altLang="zh-TW" sz="1600" dirty="0">
              <a:latin typeface="Amazon Ember" panose="02000000000000000000" pitchFamily="2" charset="0"/>
            </a:endParaRPr>
          </a:p>
          <a:p>
            <a:pPr lvl="1">
              <a:lnSpc>
                <a:spcPct val="120000"/>
              </a:lnSpc>
            </a:pPr>
            <a:r>
              <a:rPr lang="zh-TW" altLang="en-US" sz="1600" dirty="0" smtClean="0">
                <a:latin typeface="Amazon Ember" panose="02000000000000000000" pitchFamily="2" charset="0"/>
                <a:ea typeface="Amazon Ember" panose="02000000000000000000" pitchFamily="2" charset="0"/>
                <a:cs typeface="Microsoft Himalaya" panose="01010100010101010101" pitchFamily="2" charset="0"/>
              </a:rPr>
              <a:t>提供</a:t>
            </a:r>
            <a:r>
              <a:rPr lang="en-US" altLang="zh-TW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AWS Technical Essentials </a:t>
            </a:r>
            <a:r>
              <a:rPr lang="zh-TW" altLang="en-US" sz="1600" b="1" dirty="0">
                <a:solidFill>
                  <a:srgbClr val="029EEC"/>
                </a:solidFill>
                <a:latin typeface="Amazon Ember" panose="02000000000000000000" pitchFamily="2" charset="0"/>
              </a:rPr>
              <a:t>線上培訓課程</a:t>
            </a:r>
            <a:r>
              <a:rPr lang="en-US" sz="1600" dirty="0" smtClean="0">
                <a:latin typeface="Amazon Ember" panose="02000000000000000000" pitchFamily="2" charset="0"/>
                <a:ea typeface="Amazon Ember" panose="02000000000000000000" pitchFamily="2" charset="0"/>
                <a:cs typeface="Microsoft Himalaya" panose="01010100010101010101" pitchFamily="2" charset="0"/>
              </a:rPr>
              <a:t>(</a:t>
            </a:r>
            <a:r>
              <a:rPr lang="zh-TW" altLang="en-US" sz="1600" dirty="0">
                <a:latin typeface="Amazon Ember" panose="02000000000000000000" pitchFamily="2" charset="0"/>
                <a:cs typeface="Microsoft Himalaya" panose="01010100010101010101" pitchFamily="2" charset="0"/>
              </a:rPr>
              <a:t>價值</a:t>
            </a:r>
            <a:r>
              <a:rPr lang="en-US" sz="1600" dirty="0">
                <a:latin typeface="Amazon Ember" panose="02000000000000000000" pitchFamily="2" charset="0"/>
                <a:ea typeface="Amazon Ember" panose="02000000000000000000" pitchFamily="2" charset="0"/>
                <a:cs typeface="Microsoft Himalaya" panose="01010100010101010101" pitchFamily="2" charset="0"/>
              </a:rPr>
              <a:t>$600</a:t>
            </a:r>
            <a:r>
              <a:rPr lang="zh-TW" altLang="en-US" sz="1600" dirty="0">
                <a:latin typeface="Amazon Ember" panose="02000000000000000000" pitchFamily="2" charset="0"/>
                <a:cs typeface="Microsoft Himalaya" panose="01010100010101010101" pitchFamily="2" charset="0"/>
              </a:rPr>
              <a:t>美元</a:t>
            </a:r>
            <a:r>
              <a:rPr lang="en-US" sz="1600" dirty="0">
                <a:latin typeface="Amazon Ember" panose="02000000000000000000" pitchFamily="2" charset="0"/>
                <a:ea typeface="Amazon Ember" panose="02000000000000000000" pitchFamily="2" charset="0"/>
                <a:cs typeface="Microsoft Himalaya" panose="01010100010101010101" pitchFamily="2" charset="0"/>
              </a:rPr>
              <a:t>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zh-TW" sz="1600" dirty="0">
              <a:latin typeface="Amazon Ember" panose="02000000000000000000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7198"/>
            <a:ext cx="3497560" cy="413080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40" y="719460"/>
            <a:ext cx="787029" cy="76647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86" y="163591"/>
            <a:ext cx="1223314" cy="7036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75" y="4891304"/>
            <a:ext cx="1831029" cy="1831029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374154" y="2045023"/>
            <a:ext cx="2246812" cy="1012979"/>
          </a:xfrm>
          <a:prstGeom prst="wedgeEllipseCallout">
            <a:avLst>
              <a:gd name="adj1" fmla="val -49696"/>
              <a:gd name="adj2" fmla="val 57370"/>
            </a:avLst>
          </a:prstGeom>
          <a:solidFill>
            <a:srgbClr val="DAFCFB"/>
          </a:solidFill>
          <a:ln w="28575" cap="flat">
            <a:noFill/>
            <a:prstDash val="solid"/>
            <a:miter lim="800000"/>
          </a:ln>
          <a:effectLst>
            <a:glow rad="228600">
              <a:srgbClr val="94DBFE">
                <a:alpha val="40000"/>
              </a:srgb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74154" y="2336826"/>
            <a:ext cx="226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Amazon Ember" panose="02000000000000000000" pitchFamily="2" charset="0"/>
              </a:rPr>
              <a:t>掃</a:t>
            </a:r>
            <a:r>
              <a:rPr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QR</a:t>
            </a:r>
            <a:r>
              <a:rPr lang="zh-TW" altLang="en-US" b="1" dirty="0" smtClean="0">
                <a:latin typeface="Amazon Ember" panose="02000000000000000000" pitchFamily="2" charset="0"/>
              </a:rPr>
              <a:t> </a:t>
            </a:r>
            <a:r>
              <a:rPr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Code</a:t>
            </a:r>
            <a:r>
              <a:rPr lang="zh-TW" altLang="en-US" b="1" dirty="0" smtClean="0">
                <a:latin typeface="Amazon Ember" panose="02000000000000000000" pitchFamily="2" charset="0"/>
              </a:rPr>
              <a:t>立即加入</a:t>
            </a:r>
            <a:r>
              <a:rPr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!</a:t>
            </a:r>
            <a:endParaRPr lang="en-US" b="1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90" y="0"/>
            <a:ext cx="8865219" cy="6858000"/>
          </a:xfrm>
          <a:prstGeom prst="rect">
            <a:avLst/>
          </a:prstGeom>
        </p:spPr>
      </p:pic>
      <p:sp>
        <p:nvSpPr>
          <p:cNvPr id="3" name="文字方塊 19"/>
          <p:cNvSpPr txBox="1"/>
          <p:nvPr/>
        </p:nvSpPr>
        <p:spPr>
          <a:xfrm>
            <a:off x="8854791" y="6298453"/>
            <a:ext cx="19405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開始學習吧！</a:t>
            </a:r>
            <a:endParaRPr kumimoji="1" lang="zh-TW" altLang="en-US" sz="24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97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2" y="2534193"/>
            <a:ext cx="88304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000" dirty="0" smtClean="0">
                <a:latin typeface="Amazon Ember" panose="02000000000000000000" pitchFamily="2" charset="0"/>
              </a:rPr>
              <a:t>謝謝您的觀</a:t>
            </a:r>
            <a:r>
              <a:rPr lang="zh-TW" altLang="en-US" sz="7000" dirty="0">
                <a:latin typeface="Amazon Ember" panose="02000000000000000000" pitchFamily="2" charset="0"/>
              </a:rPr>
              <a:t>看</a:t>
            </a:r>
            <a:endParaRPr lang="en-US" sz="7000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469" y="4376057"/>
            <a:ext cx="10593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AWS</a:t>
            </a:r>
            <a:r>
              <a:rPr lang="zh-TW" altLang="en-US" dirty="0" smtClean="0">
                <a:latin typeface="Amazon Ember" panose="02000000000000000000" pitchFamily="2" charset="0"/>
              </a:rPr>
              <a:t> </a:t>
            </a:r>
            <a:r>
              <a:rPr lang="en-US" altLang="zh-TW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Educate</a:t>
            </a:r>
            <a:r>
              <a:rPr lang="zh-TW" altLang="en-US" dirty="0" smtClean="0">
                <a:latin typeface="Amazon Ember" panose="02000000000000000000" pitchFamily="2" charset="0"/>
              </a:rPr>
              <a:t> 歡</a:t>
            </a:r>
            <a:r>
              <a:rPr lang="zh-TW" altLang="en-US" dirty="0">
                <a:latin typeface="Amazon Ember" panose="02000000000000000000" pitchFamily="2" charset="0"/>
              </a:rPr>
              <a:t>迎您加入這項計畫，與超過</a:t>
            </a:r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 1500 </a:t>
            </a:r>
            <a:r>
              <a:rPr lang="zh-TW" altLang="en-US" dirty="0">
                <a:latin typeface="Amazon Ember" panose="02000000000000000000" pitchFamily="2" charset="0"/>
              </a:rPr>
              <a:t>所機構和數十萬名學生一起遨遊這個雲端技術加強平台及課程，探索前途無限光明的雲端職涯！</a:t>
            </a:r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4"/>
          <p:cNvSpPr>
            <a:spLocks noGrp="1"/>
          </p:cNvSpPr>
          <p:nvPr>
            <p:ph type="title"/>
          </p:nvPr>
        </p:nvSpPr>
        <p:spPr>
          <a:xfrm>
            <a:off x="449052" y="127123"/>
            <a:ext cx="10940405" cy="686360"/>
          </a:xfrm>
        </p:spPr>
        <p:txBody>
          <a:bodyPr>
            <a:noAutofit/>
          </a:bodyPr>
          <a:lstStyle/>
          <a:p>
            <a:r>
              <a:rPr lang="en-US" sz="4267" b="1" dirty="0">
                <a:solidFill>
                  <a:srgbClr val="E98E3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AWS Educate </a:t>
            </a:r>
            <a:r>
              <a:rPr lang="en-US" sz="4267" dirty="0">
                <a:latin typeface="Amazon Ember" panose="02000000000000000000" pitchFamily="2" charset="0"/>
                <a:ea typeface="Amazon Ember" panose="02000000000000000000" pitchFamily="2" charset="0"/>
              </a:rPr>
              <a:t>program benefits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66940" y="1689669"/>
            <a:ext cx="4751788" cy="4391814"/>
            <a:chOff x="2644093" y="858334"/>
            <a:chExt cx="3248971" cy="3293860"/>
          </a:xfrm>
        </p:grpSpPr>
        <p:sp>
          <p:nvSpPr>
            <p:cNvPr id="18" name="Rectangle 17"/>
            <p:cNvSpPr/>
            <p:nvPr/>
          </p:nvSpPr>
          <p:spPr>
            <a:xfrm>
              <a:off x="4084275" y="1687289"/>
              <a:ext cx="1766026" cy="65094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zh-TW" altLang="en-US" sz="1600" dirty="0" smtClean="0">
                  <a:latin typeface="Amazon Ember" panose="02000000000000000000" pitchFamily="2" charset="0"/>
                </a:rPr>
                <a:t>提供雲端相關主題與</a:t>
              </a:r>
              <a:r>
                <a:rPr lang="en-US" altLang="zh-TW" sz="1600" dirty="0" smtClean="0">
                  <a:latin typeface="Amazon Ember" panose="02000000000000000000" pitchFamily="2" charset="0"/>
                  <a:ea typeface="Amazon Ember" panose="02000000000000000000" pitchFamily="2" charset="0"/>
                </a:rPr>
                <a:t>AWS</a:t>
              </a:r>
              <a:r>
                <a:rPr lang="zh-TW" altLang="en-US" sz="1600" dirty="0" smtClean="0">
                  <a:latin typeface="Amazon Ember" panose="02000000000000000000" pitchFamily="2" charset="0"/>
                </a:rPr>
                <a:t>服務項目的線上實作平台與專業</a:t>
              </a:r>
              <a:r>
                <a:rPr lang="zh-TW" altLang="en-US" sz="1600" dirty="0">
                  <a:latin typeface="Amazon Ember" panose="02000000000000000000" pitchFamily="2" charset="0"/>
                </a:rPr>
                <a:t>培訓</a:t>
              </a:r>
              <a:endParaRPr lang="en-US" sz="1600" dirty="0">
                <a:latin typeface="Amazon Ember" panose="02000000000000000000" pitchFamily="2" charset="0"/>
                <a:ea typeface="Amazon Ember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4093" y="3309356"/>
              <a:ext cx="1607356" cy="65094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zh-TW" altLang="en-US" sz="1600" dirty="0" smtClean="0"/>
                <a:t>由</a:t>
              </a:r>
              <a:r>
                <a:rPr lang="zh-TW" altLang="en-US" sz="1600" dirty="0" smtClean="0">
                  <a:latin typeface="Amazon Ember" panose="02000000000000000000" pitchFamily="2" charset="0"/>
                </a:rPr>
                <a:t>重點教授和</a:t>
              </a:r>
              <a:r>
                <a:rPr lang="en-US" altLang="zh-TW" sz="1600" dirty="0" smtClean="0">
                  <a:latin typeface="Amazon Ember" panose="02000000000000000000" pitchFamily="2" charset="0"/>
                  <a:ea typeface="Amazon Ember" panose="02000000000000000000" pitchFamily="2" charset="0"/>
                </a:rPr>
                <a:t>AWS</a:t>
              </a:r>
              <a:r>
                <a:rPr lang="zh-TW" altLang="en-US" sz="1600" dirty="0" smtClean="0">
                  <a:latin typeface="Amazon Ember" panose="02000000000000000000" pitchFamily="2" charset="0"/>
                </a:rPr>
                <a:t>共同開創與提供開放性課程內容</a:t>
              </a:r>
              <a:endParaRPr lang="en-US" sz="1600" dirty="0">
                <a:latin typeface="Amazon Ember" panose="02000000000000000000" pitchFamily="2" charset="0"/>
                <a:ea typeface="Amazon Ember" panose="02000000000000000000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27804" y="1681143"/>
              <a:ext cx="1304925" cy="65094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zh-TW" altLang="en-US" sz="1600" dirty="0" smtClean="0">
                  <a:latin typeface="Amazon Ember" panose="02000000000000000000" pitchFamily="2" charset="0"/>
                </a:rPr>
                <a:t>提供積分讓學生與教師可免費使用</a:t>
              </a:r>
              <a:r>
                <a:rPr lang="en-US" altLang="zh-TW" sz="1600" dirty="0" smtClean="0">
                  <a:latin typeface="Amazon Ember" panose="02000000000000000000" pitchFamily="2" charset="0"/>
                  <a:ea typeface="Amazon Ember" panose="02000000000000000000" pitchFamily="2" charset="0"/>
                </a:rPr>
                <a:t>AWS</a:t>
              </a:r>
              <a:r>
                <a:rPr lang="zh-TW" altLang="en-US" sz="1600" dirty="0" smtClean="0">
                  <a:latin typeface="Amazon Ember" panose="02000000000000000000" pitchFamily="2" charset="0"/>
                </a:rPr>
                <a:t>的服務</a:t>
              </a:r>
              <a:endParaRPr lang="en-US" sz="1600" dirty="0">
                <a:latin typeface="Amazon Ember" panose="02000000000000000000" pitchFamily="2" charset="0"/>
                <a:ea typeface="Amazon Ember" panose="02000000000000000000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51449" y="3307348"/>
              <a:ext cx="1641615" cy="84484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zh-TW" altLang="en-US" sz="1600" dirty="0">
                  <a:latin typeface="Amazon Ember" panose="02000000000000000000" pitchFamily="2" charset="0"/>
                </a:rPr>
                <a:t>雲端就業途徑</a:t>
              </a:r>
              <a:r>
                <a:rPr lang="en-US" altLang="zh-TW" sz="1600" dirty="0">
                  <a:latin typeface="Amazon Ember" panose="02000000000000000000" pitchFamily="2" charset="0"/>
                  <a:ea typeface="Amazon Ember" panose="02000000000000000000" pitchFamily="2" charset="0"/>
                </a:rPr>
                <a:t>(Cloud Career Pathway)</a:t>
              </a:r>
              <a:r>
                <a:rPr lang="zh-TW" altLang="en-US" sz="1600" dirty="0">
                  <a:latin typeface="Amazon Ember" panose="02000000000000000000" pitchFamily="2" charset="0"/>
                </a:rPr>
                <a:t>學習課</a:t>
              </a:r>
              <a:r>
                <a:rPr lang="zh-TW" altLang="en-US" sz="1600" dirty="0" smtClean="0">
                  <a:latin typeface="Amazon Ember" panose="02000000000000000000" pitchFamily="2" charset="0"/>
                </a:rPr>
                <a:t>程協助學生連接到相關未來職業工作</a:t>
              </a:r>
              <a:endParaRPr lang="en-US" sz="1600" dirty="0">
                <a:latin typeface="Amazon Ember" panose="02000000000000000000" pitchFamily="2" charset="0"/>
                <a:ea typeface="Amazon Ember" panose="02000000000000000000" pitchFamily="2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367" y="858334"/>
              <a:ext cx="1062405" cy="82867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397" y="867770"/>
              <a:ext cx="1041176" cy="82550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0901" y="2573213"/>
              <a:ext cx="1011831" cy="7907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397" y="2550486"/>
              <a:ext cx="1020135" cy="790436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229" y="1251669"/>
            <a:ext cx="2308399" cy="3556000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2704314" y="3251241"/>
            <a:ext cx="800327" cy="442152"/>
          </a:xfrm>
          <a:prstGeom prst="rightArrow">
            <a:avLst>
              <a:gd name="adj1" fmla="val 3424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9" name="Group 28"/>
          <p:cNvGrpSpPr/>
          <p:nvPr/>
        </p:nvGrpSpPr>
        <p:grpSpPr>
          <a:xfrm>
            <a:off x="4482980" y="5912999"/>
            <a:ext cx="2335274" cy="666787"/>
            <a:chOff x="3318629" y="4393801"/>
            <a:chExt cx="1596713" cy="500090"/>
          </a:xfrm>
        </p:grpSpPr>
        <p:sp>
          <p:nvSpPr>
            <p:cNvPr id="30" name="Plus 29"/>
            <p:cNvSpPr/>
            <p:nvPr/>
          </p:nvSpPr>
          <p:spPr>
            <a:xfrm>
              <a:off x="3318629" y="4443941"/>
              <a:ext cx="400050" cy="333375"/>
            </a:xfrm>
            <a:prstGeom prst="mathPlus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 sz="2400">
                <a:solidFill>
                  <a:srgbClr val="E98E3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25093" y="4393801"/>
              <a:ext cx="1290249" cy="500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733" b="1" dirty="0">
                  <a:latin typeface="Arial Black" panose="020B0A04020102020204" pitchFamily="34" charset="0"/>
                </a:rPr>
                <a:t>JOBS*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581354" y="2213616"/>
            <a:ext cx="3526589" cy="3308719"/>
          </a:xfrm>
          <a:prstGeom prst="roundRect">
            <a:avLst>
              <a:gd name="adj" fmla="val 7837"/>
            </a:avLst>
          </a:prstGeom>
          <a:noFill/>
          <a:ln w="28575">
            <a:noFill/>
          </a:ln>
        </p:spPr>
        <p:txBody>
          <a:bodyPr wrap="square" lIns="68580" tIns="34291" rIns="68580" bIns="34291" rtlCol="0">
            <a:spAutoFit/>
          </a:bodyPr>
          <a:lstStyle/>
          <a:p>
            <a:pPr marL="285744" indent="-285744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latin typeface="Amazon Ember" panose="02000000000000000000" pitchFamily="2" charset="0"/>
              </a:rPr>
              <a:t>來自</a:t>
            </a:r>
            <a:r>
              <a:rPr lang="zh-CN" altLang="en-US" sz="2000" dirty="0" smtClean="0">
                <a:latin typeface="Amazon Ember" panose="02000000000000000000" pitchFamily="2" charset="0"/>
              </a:rPr>
              <a:t>全球</a:t>
            </a:r>
            <a:r>
              <a:rPr lang="zh-TW" altLang="en-US" sz="2000" dirty="0" smtClean="0">
                <a:latin typeface="Amazon Ember" panose="02000000000000000000" pitchFamily="2" charset="0"/>
              </a:rPr>
              <a:t>的教師與學</a:t>
            </a:r>
            <a:r>
              <a:rPr lang="zh-CN" altLang="en-US" sz="2000" dirty="0">
                <a:latin typeface="Amazon Ember" panose="02000000000000000000" pitchFamily="2" charset="0"/>
              </a:rPr>
              <a:t>生共同</a:t>
            </a:r>
            <a:r>
              <a:rPr lang="zh-TW" altLang="en-US" sz="2000" dirty="0">
                <a:latin typeface="Amazon Ember" panose="02000000000000000000" pitchFamily="2" charset="0"/>
              </a:rPr>
              <a:t>參</a:t>
            </a:r>
            <a:r>
              <a:rPr lang="zh-TW" altLang="en-US" sz="2000" dirty="0" smtClean="0">
                <a:latin typeface="Amazon Ember" panose="02000000000000000000" pitchFamily="2" charset="0"/>
              </a:rPr>
              <a:t>與</a:t>
            </a:r>
            <a:endParaRPr lang="en-US" sz="2000" dirty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285744" indent="-285744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latin typeface="Amazon Ember" panose="02000000000000000000" pitchFamily="2" charset="0"/>
              </a:rPr>
              <a:t>更進步</a:t>
            </a:r>
            <a:r>
              <a:rPr lang="zh-TW" altLang="en-US" sz="2000" dirty="0">
                <a:latin typeface="Amazon Ember" panose="02000000000000000000" pitchFamily="2" charset="0"/>
              </a:rPr>
              <a:t>的</a:t>
            </a:r>
            <a:r>
              <a:rPr lang="zh-TW" altLang="en-US" sz="2000" dirty="0" smtClean="0">
                <a:latin typeface="Amazon Ember" panose="02000000000000000000" pitchFamily="2" charset="0"/>
              </a:rPr>
              <a:t>授課形式及國際化課程內容</a:t>
            </a:r>
            <a:endParaRPr lang="en-US" altLang="zh-TW" sz="2000" dirty="0" smtClean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285744" indent="-285744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latin typeface="Amazon Ember" panose="02000000000000000000" pitchFamily="2" charset="0"/>
              </a:rPr>
              <a:t>協助學生開發應用程序與創業就業</a:t>
            </a:r>
            <a:endParaRPr lang="en-US" altLang="zh-TW" sz="2000" dirty="0" smtClean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285744" indent="-285744">
              <a:spcBef>
                <a:spcPts val="9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latin typeface="Amazon Ember" panose="02000000000000000000" pitchFamily="2" charset="0"/>
              </a:rPr>
              <a:t>加速職業的發展機會，企業朝聘的渠道，與填補雲端相關工作職缺</a:t>
            </a:r>
            <a:endParaRPr lang="en-US" sz="2000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7781027" y="3335596"/>
            <a:ext cx="800327" cy="442152"/>
          </a:xfrm>
          <a:prstGeom prst="rightArrow">
            <a:avLst>
              <a:gd name="adj1" fmla="val 34243"/>
              <a:gd name="adj2" fmla="val 5000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/>
          <p:cNvSpPr/>
          <p:nvPr/>
        </p:nvSpPr>
        <p:spPr>
          <a:xfrm>
            <a:off x="2226451" y="6342645"/>
            <a:ext cx="7385605" cy="5447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1600" dirty="0">
                <a:latin typeface="Amazon Ember" panose="02000000000000000000" pitchFamily="2" charset="0"/>
                <a:ea typeface="Amazon Ember" panose="02000000000000000000" pitchFamily="2" charset="0"/>
              </a:rPr>
              <a:t>AWS</a:t>
            </a:r>
            <a:r>
              <a:rPr lang="zh-TW" altLang="en-US" sz="1600" dirty="0">
                <a:latin typeface="Amazon Ember" panose="02000000000000000000" pitchFamily="2" charset="0"/>
              </a:rPr>
              <a:t>徵才公佈欄能夠讓學生</a:t>
            </a:r>
            <a:r>
              <a:rPr lang="zh-TW" altLang="en-US" sz="1600" dirty="0" smtClean="0">
                <a:latin typeface="Amazon Ember" panose="02000000000000000000" pitchFamily="2" charset="0"/>
              </a:rPr>
              <a:t>獲取頂</a:t>
            </a:r>
            <a:r>
              <a:rPr lang="zh-TW" altLang="en-US" sz="1600" dirty="0">
                <a:latin typeface="Amazon Ember" panose="02000000000000000000" pitchFamily="2" charset="0"/>
              </a:rPr>
              <a:t>尖科技公司的徵才通</a:t>
            </a:r>
            <a:r>
              <a:rPr lang="zh-TW" altLang="en-US" sz="1600" dirty="0" smtClean="0">
                <a:latin typeface="Amazon Ember" panose="02000000000000000000" pitchFamily="2" charset="0"/>
              </a:rPr>
              <a:t>報並找到合適的雲端工作</a:t>
            </a:r>
            <a:endParaRPr lang="en-US" sz="1600" dirty="0" smtClean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algn="ctr">
              <a:lnSpc>
                <a:spcPct val="105000"/>
              </a:lnSpc>
            </a:pPr>
            <a:r>
              <a:rPr lang="en-US" sz="1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*</a:t>
            </a:r>
            <a:r>
              <a:rPr lang="en-US" sz="1200" dirty="0">
                <a:latin typeface="Amazon Ember" panose="02000000000000000000" pitchFamily="2" charset="0"/>
                <a:ea typeface="Amazon Ember" panose="02000000000000000000" pitchFamily="2" charset="0"/>
              </a:rPr>
              <a:t>AWS Educate </a:t>
            </a:r>
            <a:r>
              <a:rPr lang="zh-TW" altLang="en-US" sz="1200" dirty="0" smtClean="0">
                <a:latin typeface="Amazon Ember" panose="02000000000000000000" pitchFamily="2" charset="0"/>
              </a:rPr>
              <a:t>徵才公佈欄 </a:t>
            </a:r>
            <a:r>
              <a:rPr lang="en-US" altLang="zh-TW" sz="1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(Job Board)</a:t>
            </a:r>
            <a:r>
              <a:rPr lang="zh-TW" altLang="en-US" sz="1200" dirty="0" smtClean="0">
                <a:latin typeface="Amazon Ember" panose="02000000000000000000" pitchFamily="2" charset="0"/>
              </a:rPr>
              <a:t> 適合</a:t>
            </a:r>
            <a:r>
              <a:rPr lang="en-US" altLang="zh-TW" sz="1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18</a:t>
            </a:r>
            <a:r>
              <a:rPr lang="zh-TW" altLang="en-US" sz="1200" dirty="0" smtClean="0">
                <a:latin typeface="Amazon Ember" panose="02000000000000000000" pitchFamily="2" charset="0"/>
              </a:rPr>
              <a:t>歲以上的學生使用</a:t>
            </a:r>
            <a:endParaRPr lang="en-US" altLang="zh-TW" sz="1200" dirty="0" smtClean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2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8E31"/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AWS Educate </a:t>
            </a:r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Career </a:t>
            </a:r>
            <a:r>
              <a:rPr lang="en-US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Pathways</a:t>
            </a:r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876511"/>
              </p:ext>
            </p:extLst>
          </p:nvPr>
        </p:nvGraphicFramePr>
        <p:xfrm>
          <a:off x="7399242" y="1479426"/>
          <a:ext cx="3954558" cy="506838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954558">
                  <a:extLst>
                    <a:ext uri="{9D8B030D-6E8A-4147-A177-3AD203B41FA5}">
                      <a16:colId xmlns:a16="http://schemas.microsoft.com/office/drawing/2014/main" val="1826855213"/>
                    </a:ext>
                  </a:extLst>
                </a:gridCol>
              </a:tblGrid>
              <a:tr h="3938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Cloud Support </a:t>
                      </a:r>
                      <a:r>
                        <a:rPr lang="en-US" sz="1600" kern="1200" dirty="0" smtClean="0">
                          <a:effectLst/>
                        </a:rPr>
                        <a:t>Engineer</a:t>
                      </a: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6345008"/>
                  </a:ext>
                </a:extLst>
              </a:tr>
              <a:tr h="454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effectLst/>
                        </a:rPr>
                        <a:t>Cloud Support Associate</a:t>
                      </a:r>
                      <a:endParaRPr lang="en-US" altLang="zh-TW" sz="1600" b="1" i="0" kern="1200" dirty="0" smtClean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8183355"/>
                  </a:ext>
                </a:extLst>
              </a:tr>
              <a:tr h="454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Solutions Architect</a:t>
                      </a:r>
                      <a:endParaRPr lang="en-US" sz="1600" b="1" i="0" kern="1200" dirty="0" smtClean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6893267"/>
                  </a:ext>
                </a:extLst>
              </a:tr>
              <a:tr h="480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Application Developer</a:t>
                      </a:r>
                      <a:endParaRPr lang="en-US" sz="1600" b="1" i="0" kern="1200" dirty="0" smtClean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4995351"/>
                  </a:ext>
                </a:extLst>
              </a:tr>
              <a:tr h="4285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DevOps Engineer</a:t>
                      </a:r>
                      <a:endParaRPr lang="en-US" sz="1600" b="1" i="0" kern="1200" dirty="0" smtClean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9655424"/>
                  </a:ext>
                </a:extLst>
              </a:tr>
              <a:tr h="480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Web Development Engineer</a:t>
                      </a:r>
                      <a:endParaRPr lang="en-US" sz="1600" b="1" i="0" kern="1200" dirty="0" smtClean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6497543"/>
                  </a:ext>
                </a:extLst>
              </a:tr>
              <a:tr h="4804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effectLst/>
                        </a:rPr>
                        <a:t>Software Development Engineer</a:t>
                      </a:r>
                      <a:endParaRPr lang="en-US" altLang="zh-TW" sz="1600" b="1" i="0" kern="1200" dirty="0" smtClean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3115051"/>
                  </a:ext>
                </a:extLst>
              </a:tr>
              <a:tr h="4804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effectLst/>
                        </a:rPr>
                        <a:t>Data Scientist</a:t>
                      </a:r>
                      <a:endParaRPr lang="en-US" altLang="zh-TW" sz="1600" b="1" i="0" kern="1200" dirty="0" smtClean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092266"/>
                  </a:ext>
                </a:extLst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effectLst/>
                        </a:rPr>
                        <a:t>Cybersecurity Specialist</a:t>
                      </a:r>
                      <a:endParaRPr lang="en-US" altLang="zh-TW" sz="1600" b="1" i="0" kern="1200" dirty="0" smtClean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4264274"/>
                  </a:ext>
                </a:extLst>
              </a:tr>
              <a:tr h="454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Machine Learning Scientist</a:t>
                      </a:r>
                      <a:endParaRPr lang="en-US" sz="1600" b="1" i="0" kern="1200" dirty="0" smtClean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5557429"/>
                  </a:ext>
                </a:extLst>
              </a:tr>
              <a:tr h="4544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effectLst/>
                        </a:rPr>
                        <a:t>Data Integration Specialist</a:t>
                      </a:r>
                      <a:endParaRPr lang="en-US" sz="1600" b="1" i="0" kern="1200" dirty="0" smtClean="0">
                        <a:solidFill>
                          <a:schemeClr val="dk1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45115" marR="451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0690784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729987" cy="47754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Cloud Career 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Pathway </a:t>
            </a:r>
            <a:r>
              <a:rPr lang="en-US" sz="2000" dirty="0">
                <a:latin typeface="Amazon Ember" panose="02000000000000000000" pitchFamily="2" charset="0"/>
                <a:ea typeface="Amazon Ember" panose="02000000000000000000" pitchFamily="2" charset="0"/>
              </a:rPr>
              <a:t>(</a:t>
            </a:r>
            <a:r>
              <a:rPr lang="en-US" sz="2000" dirty="0" err="1">
                <a:latin typeface="Amazon Ember" panose="02000000000000000000" pitchFamily="2" charset="0"/>
                <a:ea typeface="Amazon Ember" panose="02000000000000000000" pitchFamily="2" charset="0"/>
              </a:rPr>
              <a:t>雲端就業途徑</a:t>
            </a:r>
            <a:r>
              <a:rPr lang="en-US" sz="2000" dirty="0">
                <a:latin typeface="Amazon Ember" panose="02000000000000000000" pitchFamily="2" charset="0"/>
                <a:ea typeface="Amazon Ember" panose="02000000000000000000" pitchFamily="2" charset="0"/>
              </a:rPr>
              <a:t>)</a:t>
            </a:r>
            <a:r>
              <a:rPr lang="en-US" sz="20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可以讓學生在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1</a:t>
            </a:r>
            <a:r>
              <a:rPr lang="zh-TW" alt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個</a:t>
            </a:r>
            <a:r>
              <a:rPr lang="zh-TW" alt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初級 </a:t>
            </a:r>
            <a:r>
              <a:rPr lang="en-US" altLang="zh-TW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(Cloud Computing 101) +</a:t>
            </a:r>
            <a:r>
              <a:rPr lang="en-US" altLang="zh-TW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11</a:t>
            </a:r>
            <a:r>
              <a:rPr lang="zh-TW" alt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個需求最高的職業</a:t>
            </a:r>
            <a:r>
              <a:rPr lang="zh-TW" altLang="en-US" sz="2000" dirty="0" smtClean="0">
                <a:latin typeface="Amazon Ember" panose="02000000000000000000" pitchFamily="2" charset="0"/>
              </a:rPr>
              <a:t>中</a:t>
            </a:r>
            <a:r>
              <a:rPr lang="zh-TW" altLang="en-US" sz="2000" dirty="0">
                <a:latin typeface="Amazon Ember" panose="02000000000000000000" pitchFamily="2" charset="0"/>
              </a:rPr>
              <a:t>多種</a:t>
            </a:r>
            <a:r>
              <a:rPr lang="en-US" sz="2000" dirty="0" err="1">
                <a:latin typeface="Amazon Ember" panose="02000000000000000000" pitchFamily="2" charset="0"/>
                <a:ea typeface="Amazon Ember" panose="02000000000000000000" pitchFamily="2" charset="0"/>
              </a:rPr>
              <a:t>學習途徑上自訂進度，充分發揮自己的雲計算知識</a:t>
            </a:r>
            <a:r>
              <a:rPr lang="en-US" sz="2000" dirty="0">
                <a:latin typeface="Amazon Ember" panose="02000000000000000000" pitchFamily="2" charset="0"/>
                <a:ea typeface="Amazon Ember" panose="02000000000000000000" pitchFamily="2" charset="0"/>
              </a:rPr>
              <a:t>。</a:t>
            </a:r>
            <a:r>
              <a:rPr lang="zh-TW" altLang="en-US" sz="2000" dirty="0">
                <a:latin typeface="Amazon Ember" panose="02000000000000000000" pitchFamily="2" charset="0"/>
              </a:rPr>
              <a:t>每個途徑都</a:t>
            </a:r>
            <a:r>
              <a:rPr lang="zh-TW" alt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包含教學內容、測驗和最後的期末專案</a:t>
            </a:r>
            <a:r>
              <a:rPr lang="zh-TW" altLang="en-US" sz="2000" dirty="0">
                <a:latin typeface="Amazon Ember" panose="02000000000000000000" pitchFamily="2" charset="0"/>
              </a:rPr>
              <a:t>。完成學習後，學生可以</a:t>
            </a:r>
            <a:r>
              <a:rPr lang="zh-TW" altLang="en-US" sz="2000" dirty="0" smtClean="0">
                <a:latin typeface="Amazon Ember" panose="02000000000000000000" pitchFamily="2" charset="0"/>
              </a:rPr>
              <a:t>獲得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AWS Educate </a:t>
            </a:r>
            <a:r>
              <a:rPr lang="zh-TW" alt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結業證書或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AWS Educate</a:t>
            </a:r>
            <a:r>
              <a:rPr lang="zh-TW" alt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徽章</a:t>
            </a:r>
            <a:r>
              <a:rPr lang="zh-TW" altLang="en-US" sz="2000" dirty="0" smtClean="0">
                <a:latin typeface="Amazon Ember" panose="02000000000000000000" pitchFamily="2" charset="0"/>
              </a:rPr>
              <a:t>。所有</a:t>
            </a:r>
            <a:r>
              <a:rPr lang="zh-TW" altLang="en-US" sz="2000" dirty="0">
                <a:latin typeface="Amazon Ember" panose="02000000000000000000" pitchFamily="2" charset="0"/>
              </a:rPr>
              <a:t>學生都可以使用</a:t>
            </a:r>
            <a:r>
              <a:rPr lang="en-US" sz="2000" dirty="0">
                <a:latin typeface="Amazon Ember" panose="02000000000000000000" pitchFamily="2" charset="0"/>
                <a:ea typeface="Amazon Ember" panose="02000000000000000000" pitchFamily="2" charset="0"/>
              </a:rPr>
              <a:t> AWS </a:t>
            </a:r>
            <a:r>
              <a:rPr lang="zh-TW" altLang="en-US" sz="2000" dirty="0">
                <a:latin typeface="Amazon Ember" panose="02000000000000000000" pitchFamily="2" charset="0"/>
              </a:rPr>
              <a:t>資源進行練習。</a:t>
            </a:r>
            <a:endParaRPr lang="en-US" sz="2000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10" y="238398"/>
            <a:ext cx="7392814" cy="41584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學生帳號申請流程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AWS Educate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61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68" y="1656081"/>
            <a:ext cx="9570719" cy="4512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37" y="456732"/>
            <a:ext cx="11409680" cy="1147881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 smtClean="0">
                <a:latin typeface="Amazon Ember" panose="02000000000000000000" pitchFamily="2" charset="0"/>
              </a:rPr>
              <a:t>學生 </a:t>
            </a:r>
            <a:r>
              <a:rPr lang="en-US" altLang="zh-TW" sz="3600" b="1" dirty="0">
                <a:latin typeface="Amazon Ember" panose="02000000000000000000" pitchFamily="2" charset="0"/>
                <a:ea typeface="Amazon Ember" panose="02000000000000000000" pitchFamily="2" charset="0"/>
              </a:rPr>
              <a:t>Educate </a:t>
            </a:r>
            <a:r>
              <a:rPr lang="zh-TW" altLang="en-US" sz="3600" b="1" dirty="0">
                <a:latin typeface="Amazon Ember" panose="02000000000000000000" pitchFamily="2" charset="0"/>
              </a:rPr>
              <a:t>帳號申請</a:t>
            </a:r>
            <a:r>
              <a:rPr lang="en-US" altLang="zh-TW" sz="36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(AWS Starter Account, </a:t>
            </a:r>
            <a:r>
              <a:rPr lang="zh-TW" altLang="en-US" sz="3600" b="1" dirty="0" smtClean="0">
                <a:latin typeface="Amazon Ember" panose="02000000000000000000" pitchFamily="2" charset="0"/>
              </a:rPr>
              <a:t>免</a:t>
            </a:r>
            <a:r>
              <a:rPr lang="zh-TW" altLang="en-US" sz="3600" b="1" dirty="0">
                <a:latin typeface="Amazon Ember" panose="02000000000000000000" pitchFamily="2" charset="0"/>
              </a:rPr>
              <a:t>綁信用卡</a:t>
            </a:r>
            <a:r>
              <a:rPr lang="en-US" altLang="zh-TW" sz="3600" b="1" dirty="0">
                <a:latin typeface="Amazon Ember" panose="02000000000000000000" pitchFamily="2" charset="0"/>
                <a:ea typeface="Amazon Ember" panose="02000000000000000000" pitchFamily="2" charset="0"/>
              </a:rPr>
              <a:t>)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/>
            </a:r>
            <a:br>
              <a:rPr lang="en-US" altLang="zh-TW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</a:br>
            <a:r>
              <a:rPr lang="zh-TW" altLang="en-US" sz="2200" b="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進</a:t>
            </a:r>
            <a:r>
              <a:rPr lang="zh-TW" altLang="en-US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到</a:t>
            </a:r>
            <a:r>
              <a:rPr lang="en-US" altLang="zh-TW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AWS Educate </a:t>
            </a:r>
            <a:r>
              <a:rPr lang="zh-TW" altLang="en-US" sz="2200" b="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網址：</a:t>
            </a:r>
            <a:r>
              <a:rPr lang="en-US" altLang="zh-TW" sz="2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hlinkClick r:id="rId3"/>
              </a:rPr>
              <a:t>www.awseducate.com</a:t>
            </a:r>
            <a:endParaRPr lang="en-US" sz="2200" b="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9138" y="4368800"/>
            <a:ext cx="2606541" cy="3016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59" y="4471735"/>
            <a:ext cx="596900" cy="9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51743" y="2524867"/>
            <a:ext cx="3822700" cy="6731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55" y="2829379"/>
            <a:ext cx="596900" cy="91784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852834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學生點選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Student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3200" cy="68544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452196" y="3659770"/>
            <a:ext cx="2917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大一與大二學生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Undergraduate-Intro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大三與大四學生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Undergraduate-</a:t>
            </a:r>
            <a:r>
              <a:rPr kumimoji="1" lang="en-US" altLang="zh-TW" dirty="0" err="1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Adv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Courses</a:t>
            </a:r>
          </a:p>
        </p:txBody>
      </p:sp>
      <p:cxnSp>
        <p:nvCxnSpPr>
          <p:cNvPr id="5" name="直線箭頭接點 11"/>
          <p:cNvCxnSpPr/>
          <p:nvPr/>
        </p:nvCxnSpPr>
        <p:spPr>
          <a:xfrm flipH="1">
            <a:off x="2815771" y="5268686"/>
            <a:ext cx="721059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01774" y="5100778"/>
            <a:ext cx="2613997" cy="3658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00604" y="4276499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需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填</a:t>
            </a:r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寫 </a:t>
            </a:r>
            <a:r>
              <a:rPr kumimoji="1" lang="zh-TW" altLang="en-US" sz="20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學校的</a:t>
            </a:r>
            <a:r>
              <a:rPr kumimoji="1" lang="en-US" altLang="zh-TW" sz="20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email</a:t>
            </a:r>
            <a:endParaRPr kumimoji="1" lang="zh-TW" altLang="en-US" sz="2000" b="1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293136" y="5522084"/>
            <a:ext cx="520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點選畢業年份與月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份，學生如已畢業則不得申請</a:t>
            </a:r>
            <a:endParaRPr kumimoji="1" lang="zh-TW" altLang="en-US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932832" y="5899375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不必填寫</a:t>
            </a:r>
          </a:p>
        </p:txBody>
      </p:sp>
      <p:cxnSp>
        <p:nvCxnSpPr>
          <p:cNvPr id="10" name="直線箭頭接點 15"/>
          <p:cNvCxnSpPr/>
          <p:nvPr/>
        </p:nvCxnSpPr>
        <p:spPr>
          <a:xfrm flipH="1">
            <a:off x="7469669" y="6122941"/>
            <a:ext cx="367167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126674" y="5967162"/>
            <a:ext cx="1282938" cy="3115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9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13" y="-20659"/>
            <a:ext cx="9844216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14285" y="776973"/>
            <a:ext cx="5529943" cy="209830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44229" y="859155"/>
            <a:ext cx="3733800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選擇一：綁定信用卡申請</a:t>
            </a:r>
          </a:p>
        </p:txBody>
      </p:sp>
      <p:sp>
        <p:nvSpPr>
          <p:cNvPr id="10" name="矩形 9"/>
          <p:cNvSpPr/>
          <p:nvPr/>
        </p:nvSpPr>
        <p:spPr>
          <a:xfrm>
            <a:off x="2084672" y="2981754"/>
            <a:ext cx="5529943" cy="265704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2099" y="3373652"/>
            <a:ext cx="4233256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 b="1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選擇二：無須綁定</a:t>
            </a:r>
            <a:r>
              <a:rPr kumimoji="1" lang="zh-TW" altLang="en-US" sz="24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信用卡申請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614615" y="1486287"/>
            <a:ext cx="4110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需先至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AWS</a:t>
            </a:r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申請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12</a:t>
            </a:r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位數字帳號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</a:p>
          <a:p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https://</a:t>
            </a:r>
            <a:r>
              <a:rPr kumimoji="1" lang="en-US" altLang="zh-TW" sz="2000" dirty="0" err="1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portal.aws.amazon.com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/billing/signup#/start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5002" y="4030907"/>
            <a:ext cx="411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補助額度相對較少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545465" y="3132932"/>
            <a:ext cx="464457" cy="83457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06911" y="3983515"/>
            <a:ext cx="677108" cy="2627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4"/>
                </a:solidFill>
              </a:rPr>
              <a:t>請點選 選擇二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825</Words>
  <Application>Microsoft Office PowerPoint</Application>
  <PresentationFormat>寬螢幕</PresentationFormat>
  <Paragraphs>84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4" baseType="lpstr">
      <vt:lpstr>Amazon Ember</vt:lpstr>
      <vt:lpstr>Arial </vt:lpstr>
      <vt:lpstr>等线</vt:lpstr>
      <vt:lpstr>微軟正黑體</vt:lpstr>
      <vt:lpstr>微軟正黑體</vt:lpstr>
      <vt:lpstr>新細明體</vt:lpstr>
      <vt:lpstr>Arial</vt:lpstr>
      <vt:lpstr>Arial Black</vt:lpstr>
      <vt:lpstr>Calibri</vt:lpstr>
      <vt:lpstr>Calibri Light</vt:lpstr>
      <vt:lpstr>Microsoft Himalaya</vt:lpstr>
      <vt:lpstr>Wingdings</vt:lpstr>
      <vt:lpstr>Office Theme</vt:lpstr>
      <vt:lpstr>PowerPoint 簡報</vt:lpstr>
      <vt:lpstr>加入 AWS Educate  遨遊雲端      錦繡前程</vt:lpstr>
      <vt:lpstr>AWS Educate program benefits</vt:lpstr>
      <vt:lpstr>AWS Educate Career Pathways</vt:lpstr>
      <vt:lpstr>學生帳號申請流程</vt:lpstr>
      <vt:lpstr>學生 Educate 帳號申請(AWS Starter Account, 免綁信用卡)  進到 AWS Educate 網址：www.awseducate.com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使用方式</vt:lpstr>
      <vt:lpstr>登入AWS Educate Student Portal</vt:lpstr>
      <vt:lpstr>PowerPoint 簡報</vt:lpstr>
      <vt:lpstr>PowerPoint 簡報</vt:lpstr>
      <vt:lpstr>PowerPoint 簡報</vt:lpstr>
      <vt:lpstr>PowerPoint 簡報</vt:lpstr>
    </vt:vector>
  </TitlesOfParts>
  <Company>Amazon 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Amber</dc:creator>
  <cp:lastModifiedBy>Stanley SLH Huang</cp:lastModifiedBy>
  <cp:revision>14</cp:revision>
  <dcterms:created xsi:type="dcterms:W3CDTF">2018-10-30T10:30:37Z</dcterms:created>
  <dcterms:modified xsi:type="dcterms:W3CDTF">2018-11-05T07:08:39Z</dcterms:modified>
</cp:coreProperties>
</file>